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9" r:id="rId3"/>
    <p:sldId id="258" r:id="rId4"/>
    <p:sldId id="260" r:id="rId5"/>
    <p:sldId id="262" r:id="rId6"/>
    <p:sldId id="261" r:id="rId7"/>
    <p:sldId id="263" r:id="rId8"/>
    <p:sldId id="264" r:id="rId9"/>
    <p:sldId id="266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86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248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071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605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612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49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43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360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185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48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33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4689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83C1DDC7-6116-4527-90DC-5D800A2E4F44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898BC61B-6AB3-4986-BFF2-8643D13DAF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394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91A32-E8BE-43F5-9E7C-A2969B6A81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Word-based Language Identification Pipeline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645934D-4550-479E-9F62-4C1879AF6F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18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11"/>
    </mc:Choice>
    <mc:Fallback xmlns="">
      <p:transition spd="slow" advTm="11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934B5E55-097D-43BF-8E6E-7E970D631B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4211" y="1979720"/>
            <a:ext cx="8238880" cy="4227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C0D87809-0B3B-44B2-9CBA-0F90CC4C10F3}"/>
              </a:ext>
            </a:extLst>
          </p:cNvPr>
          <p:cNvSpPr txBox="1">
            <a:spLocks/>
          </p:cNvSpPr>
          <p:nvPr/>
        </p:nvSpPr>
        <p:spPr>
          <a:xfrm>
            <a:off x="657225" y="523783"/>
            <a:ext cx="9853936" cy="105563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Comparison against the Baseline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5924EF3-7213-470C-9091-FD24016F14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26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236"/>
    </mc:Choice>
    <mc:Fallback xmlns="">
      <p:transition spd="slow" advTm="41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64D3C40-467B-42AE-BC6E-C7D52F63F2B7}"/>
              </a:ext>
            </a:extLst>
          </p:cNvPr>
          <p:cNvSpPr txBox="1">
            <a:spLocks/>
          </p:cNvSpPr>
          <p:nvPr/>
        </p:nvSpPr>
        <p:spPr>
          <a:xfrm>
            <a:off x="657225" y="523783"/>
            <a:ext cx="9853936" cy="105563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Results and Conclusion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5187E96-9DEE-4B3C-8E10-E31105CD42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pic>
        <p:nvPicPr>
          <p:cNvPr id="5123" name="Picture 3">
            <a:extLst>
              <a:ext uri="{FF2B5EF4-FFF2-40B4-BE49-F238E27FC236}">
                <a16:creationId xmlns:a16="http://schemas.microsoft.com/office/drawing/2014/main" id="{E040633F-67F3-4717-A45C-35C8F8761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368" y="1826348"/>
            <a:ext cx="6602267" cy="4629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0938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716"/>
    </mc:Choice>
    <mc:Fallback xmlns="">
      <p:transition spd="slow" advTm="102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0F391-DEAF-4491-BAD3-C9F7887D327F}"/>
              </a:ext>
            </a:extLst>
          </p:cNvPr>
          <p:cNvSpPr txBox="1">
            <a:spLocks/>
          </p:cNvSpPr>
          <p:nvPr/>
        </p:nvSpPr>
        <p:spPr>
          <a:xfrm>
            <a:off x="657225" y="523783"/>
            <a:ext cx="9853936" cy="105563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Recommendations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347194-6140-488C-B579-A0E4E2246D93}"/>
              </a:ext>
            </a:extLst>
          </p:cNvPr>
          <p:cNvSpPr txBox="1"/>
          <p:nvPr/>
        </p:nvSpPr>
        <p:spPr>
          <a:xfrm>
            <a:off x="775855" y="2355273"/>
            <a:ext cx="915785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experimenting with </a:t>
            </a: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 types 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of word n-grams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ncreasing the pool of languages 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1DEA599-2DC8-46CB-8943-4D204849E7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289B12-6B62-4A93-B242-9C70CA424989}"/>
              </a:ext>
            </a:extLst>
          </p:cNvPr>
          <p:cNvSpPr txBox="1"/>
          <p:nvPr/>
        </p:nvSpPr>
        <p:spPr>
          <a:xfrm>
            <a:off x="9518073" y="5818908"/>
            <a:ext cx="29510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0070C0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081028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213"/>
    </mc:Choice>
    <mc:Fallback xmlns="">
      <p:transition spd="slow" advTm="472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40DE8-9C95-414F-9067-DD524CF70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800" b="1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16FC8-CD8B-4F7D-86B3-AED16940F0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65717" y="3007212"/>
            <a:ext cx="3401960" cy="1658198"/>
          </a:xfrm>
          <a:solidFill>
            <a:srgbClr val="F78615"/>
          </a:solidFill>
          <a:ln>
            <a:solidFill>
              <a:srgbClr val="FFC000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examine the components of the previously created pipeline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36FB4B-4673-4288-86E7-2FBA348F6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9311" y="3048633"/>
            <a:ext cx="3478899" cy="1658197"/>
          </a:xfrm>
          <a:solidFill>
            <a:srgbClr val="F78615"/>
          </a:solidFill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explore the pipeline’s capabilities using large and high quality test samples 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77C790BB-A51B-49E7-997B-F7AE6695BF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  <p:sp>
        <p:nvSpPr>
          <p:cNvPr id="19" name="Arrow: Down 18">
            <a:extLst>
              <a:ext uri="{FF2B5EF4-FFF2-40B4-BE49-F238E27FC236}">
                <a16:creationId xmlns:a16="http://schemas.microsoft.com/office/drawing/2014/main" id="{A53729BF-00DE-4F66-9D00-8230394389ED}"/>
              </a:ext>
            </a:extLst>
          </p:cNvPr>
          <p:cNvSpPr/>
          <p:nvPr/>
        </p:nvSpPr>
        <p:spPr>
          <a:xfrm rot="1833644">
            <a:off x="4049932" y="1847904"/>
            <a:ext cx="1192896" cy="8570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44A9CF86-C8A6-45FC-9B25-4042AFCD0CD0}"/>
              </a:ext>
            </a:extLst>
          </p:cNvPr>
          <p:cNvSpPr/>
          <p:nvPr/>
        </p:nvSpPr>
        <p:spPr>
          <a:xfrm rot="19374390">
            <a:off x="6951900" y="1877185"/>
            <a:ext cx="1192896" cy="85700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20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29"/>
    </mc:Choice>
    <mc:Fallback xmlns="">
      <p:transition spd="slow" advTm="25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DD64A-B0D1-4DD0-8266-96EC02495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5" y="523782"/>
            <a:ext cx="5331813" cy="2175029"/>
          </a:xfrm>
        </p:spPr>
        <p:txBody>
          <a:bodyPr>
            <a:normAutofit/>
          </a:bodyPr>
          <a:lstStyle/>
          <a:p>
            <a:r>
              <a:rPr lang="en-US" dirty="0"/>
              <a:t>Overview of the Pipeline’s Structure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27E1E12D-0177-4EB4-A9F3-291C911B1257}"/>
              </a:ext>
            </a:extLst>
          </p:cNvPr>
          <p:cNvSpPr txBox="1">
            <a:spLocks/>
          </p:cNvSpPr>
          <p:nvPr/>
        </p:nvSpPr>
        <p:spPr>
          <a:xfrm>
            <a:off x="4020312" y="2083336"/>
            <a:ext cx="3474720" cy="4023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Char char="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18D138D-D5B8-491A-85B6-CBBB4987C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963" y="994300"/>
            <a:ext cx="4219421" cy="52145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4FC3E61-D34E-4454-94C1-A665E045F0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506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575"/>
    </mc:Choice>
    <mc:Fallback xmlns="">
      <p:transition spd="slow" advTm="152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C1820-527C-4B90-83AA-085B8097B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Outside the Domain Data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7B64AD1-E5A0-41CE-888B-5AE4A67B7BF5}"/>
              </a:ext>
            </a:extLst>
          </p:cNvPr>
          <p:cNvSpPr/>
          <p:nvPr/>
        </p:nvSpPr>
        <p:spPr>
          <a:xfrm>
            <a:off x="2046480" y="2157731"/>
            <a:ext cx="3293616" cy="1198028"/>
          </a:xfrm>
          <a:prstGeom prst="roundRect">
            <a:avLst/>
          </a:prstGeom>
          <a:solidFill>
            <a:srgbClr val="F786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FORMAL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15E434A-6C32-46A1-BB92-08F4203E8299}"/>
              </a:ext>
            </a:extLst>
          </p:cNvPr>
          <p:cNvSpPr/>
          <p:nvPr/>
        </p:nvSpPr>
        <p:spPr>
          <a:xfrm>
            <a:off x="6684885" y="2210769"/>
            <a:ext cx="3391270" cy="1165194"/>
          </a:xfrm>
          <a:prstGeom prst="roundRect">
            <a:avLst/>
          </a:prstGeom>
          <a:solidFill>
            <a:srgbClr val="F786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INFORMAL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9D75E62-9578-465C-A0B5-25D0828EA128}"/>
              </a:ext>
            </a:extLst>
          </p:cNvPr>
          <p:cNvSpPr/>
          <p:nvPr/>
        </p:nvSpPr>
        <p:spPr>
          <a:xfrm>
            <a:off x="941033" y="4041426"/>
            <a:ext cx="2059620" cy="960257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LONG TEXT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DA1BF9B-3BDE-45AE-A961-C9370DE520EF}"/>
              </a:ext>
            </a:extLst>
          </p:cNvPr>
          <p:cNvSpPr/>
          <p:nvPr/>
        </p:nvSpPr>
        <p:spPr>
          <a:xfrm>
            <a:off x="3844207" y="4059835"/>
            <a:ext cx="2059620" cy="947984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SHORT TEXT </a:t>
            </a:r>
          </a:p>
          <a:p>
            <a:pPr algn="ctr"/>
            <a:r>
              <a:rPr lang="en-US" sz="1600" b="1" dirty="0"/>
              <a:t>with few stop words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5EB980D-68F7-40BA-8CDA-76B318D741D6}"/>
              </a:ext>
            </a:extLst>
          </p:cNvPr>
          <p:cNvSpPr/>
          <p:nvPr/>
        </p:nvSpPr>
        <p:spPr>
          <a:xfrm>
            <a:off x="6270419" y="4050630"/>
            <a:ext cx="2077374" cy="960257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LONG TEXT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8AC755-2928-49FB-A853-05AC22D2369D}"/>
              </a:ext>
            </a:extLst>
          </p:cNvPr>
          <p:cNvSpPr/>
          <p:nvPr/>
        </p:nvSpPr>
        <p:spPr>
          <a:xfrm>
            <a:off x="9173593" y="4050630"/>
            <a:ext cx="2077374" cy="941847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SHORT TEXT </a:t>
            </a:r>
            <a:endParaRPr lang="en-US" sz="1800" b="1" dirty="0"/>
          </a:p>
          <a:p>
            <a:pPr algn="ctr"/>
            <a:r>
              <a:rPr lang="en-US" b="1" dirty="0"/>
              <a:t>reduced number of stop words</a:t>
            </a:r>
            <a:endParaRPr lang="en-US" sz="1800" b="1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A97B187-3FD2-43E7-A5E3-8C130B6AD783}"/>
              </a:ext>
            </a:extLst>
          </p:cNvPr>
          <p:cNvCxnSpPr/>
          <p:nvPr/>
        </p:nvCxnSpPr>
        <p:spPr>
          <a:xfrm flipH="1">
            <a:off x="4785064" y="1553592"/>
            <a:ext cx="555032" cy="44388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6C6C0D-142E-430C-80D8-4240CD96255C}"/>
              </a:ext>
            </a:extLst>
          </p:cNvPr>
          <p:cNvCxnSpPr>
            <a:cxnSpLocks/>
          </p:cNvCxnSpPr>
          <p:nvPr/>
        </p:nvCxnSpPr>
        <p:spPr>
          <a:xfrm>
            <a:off x="6853561" y="1583751"/>
            <a:ext cx="577049" cy="475868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B5094A7-5D86-40B6-9011-2A9A5AFFF404}"/>
              </a:ext>
            </a:extLst>
          </p:cNvPr>
          <p:cNvCxnSpPr/>
          <p:nvPr/>
        </p:nvCxnSpPr>
        <p:spPr>
          <a:xfrm flipH="1">
            <a:off x="2263806" y="3375963"/>
            <a:ext cx="585926" cy="5213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4D0C71F-3BB1-4D7B-A203-A831E6740D44}"/>
              </a:ext>
            </a:extLst>
          </p:cNvPr>
          <p:cNvCxnSpPr/>
          <p:nvPr/>
        </p:nvCxnSpPr>
        <p:spPr>
          <a:xfrm>
            <a:off x="4527612" y="3355759"/>
            <a:ext cx="534968" cy="52378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4DFD1CB-43D4-4FF4-80D2-1965A1E31CBA}"/>
              </a:ext>
            </a:extLst>
          </p:cNvPr>
          <p:cNvCxnSpPr/>
          <p:nvPr/>
        </p:nvCxnSpPr>
        <p:spPr>
          <a:xfrm flipH="1">
            <a:off x="7309106" y="3375963"/>
            <a:ext cx="467733" cy="52133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8BEB2B-5DE8-4307-8391-F1A493C5AC7F}"/>
              </a:ext>
            </a:extLst>
          </p:cNvPr>
          <p:cNvCxnSpPr/>
          <p:nvPr/>
        </p:nvCxnSpPr>
        <p:spPr>
          <a:xfrm>
            <a:off x="9173593" y="3355759"/>
            <a:ext cx="503067" cy="523783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F2C7C716-73BE-4E46-94BE-4EF8D37439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099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560"/>
    </mc:Choice>
    <mc:Fallback xmlns="">
      <p:transition spd="slow" advTm="118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7A081-9AD1-4B5C-8A52-370EB80FF0FD}"/>
              </a:ext>
            </a:extLst>
          </p:cNvPr>
          <p:cNvSpPr txBox="1">
            <a:spLocks/>
          </p:cNvSpPr>
          <p:nvPr/>
        </p:nvSpPr>
        <p:spPr>
          <a:xfrm>
            <a:off x="657224" y="523782"/>
            <a:ext cx="10963645" cy="217502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Pre-processing preserving linguistic characteristics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C65980-9FEC-4E32-945C-5B933AEA2F83}"/>
              </a:ext>
            </a:extLst>
          </p:cNvPr>
          <p:cNvSpPr txBox="1"/>
          <p:nvPr/>
        </p:nvSpPr>
        <p:spPr>
          <a:xfrm>
            <a:off x="790113" y="2405849"/>
            <a:ext cx="96677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Linguistic analysis</a:t>
            </a:r>
          </a:p>
          <a:p>
            <a:endParaRPr lang="en-US" sz="2400" dirty="0"/>
          </a:p>
          <a:p>
            <a:r>
              <a:rPr lang="en-US" sz="2400" dirty="0"/>
              <a:t>2. Pre-processing while accounting for unique linguistic features: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stemming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preserving unique stop 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preserving unique punctuation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549EAF83-2EF4-4384-8507-A5CF61414C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15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523"/>
    </mc:Choice>
    <mc:Fallback xmlns="">
      <p:transition spd="slow" advTm="395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0D07A70-EE3E-4AB4-9EA8-928DF2F8C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771" y="2168573"/>
            <a:ext cx="5903373" cy="3803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D51A569-5ACE-474C-8C10-6226028115FF}"/>
              </a:ext>
            </a:extLst>
          </p:cNvPr>
          <p:cNvSpPr txBox="1">
            <a:spLocks/>
          </p:cNvSpPr>
          <p:nvPr/>
        </p:nvSpPr>
        <p:spPr>
          <a:xfrm>
            <a:off x="657225" y="523782"/>
            <a:ext cx="9853936" cy="217502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Multinomial Naïve Bayes</a:t>
            </a:r>
          </a:p>
        </p:txBody>
      </p:sp>
      <p:pic>
        <p:nvPicPr>
          <p:cNvPr id="2051" name="Picture 3">
            <a:extLst>
              <a:ext uri="{FF2B5EF4-FFF2-40B4-BE49-F238E27FC236}">
                <a16:creationId xmlns:a16="http://schemas.microsoft.com/office/drawing/2014/main" id="{DE264AD9-2DEE-4E50-93E7-8FD41F548A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1416" y="2502655"/>
            <a:ext cx="4882719" cy="3604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5356197-CFAF-4D02-88CA-50FF4EF1CA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864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068"/>
    </mc:Choice>
    <mc:Fallback xmlns="">
      <p:transition spd="slow" advTm="69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75F7E37E-205D-4C56-BD6A-35F3A93A9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4043" y="1546625"/>
            <a:ext cx="5885895" cy="4681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E4FB59B-4001-43DD-98B0-D879A3B55087}"/>
              </a:ext>
            </a:extLst>
          </p:cNvPr>
          <p:cNvSpPr txBox="1">
            <a:spLocks/>
          </p:cNvSpPr>
          <p:nvPr/>
        </p:nvSpPr>
        <p:spPr>
          <a:xfrm>
            <a:off x="657224" y="523782"/>
            <a:ext cx="11105689" cy="217502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Experiments. Pre-processing options</a:t>
            </a: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13D570EF-16B1-43C1-AF68-CF7D0CCB32E0}"/>
              </a:ext>
            </a:extLst>
          </p:cNvPr>
          <p:cNvSpPr/>
          <p:nvPr/>
        </p:nvSpPr>
        <p:spPr>
          <a:xfrm>
            <a:off x="878889" y="1611296"/>
            <a:ext cx="2672179" cy="1722268"/>
          </a:xfrm>
          <a:prstGeom prst="wedgeRectCallou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understand the impact of the pre-processing techniques we test various pre-processing options</a:t>
            </a:r>
          </a:p>
          <a:p>
            <a:pPr algn="ctr"/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85A2FC7-96FB-4FC9-9C39-6872D89BF2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431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064"/>
    </mc:Choice>
    <mc:Fallback xmlns="">
      <p:transition spd="slow" advTm="41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08036BB6-FFA9-4781-B567-804FB92CD1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3998459"/>
              </p:ext>
            </p:extLst>
          </p:nvPr>
        </p:nvGraphicFramePr>
        <p:xfrm>
          <a:off x="648070" y="1948180"/>
          <a:ext cx="10502280" cy="2860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136">
                  <a:extLst>
                    <a:ext uri="{9D8B030D-6E8A-4147-A177-3AD203B41FA5}">
                      <a16:colId xmlns:a16="http://schemas.microsoft.com/office/drawing/2014/main" val="3888025000"/>
                    </a:ext>
                  </a:extLst>
                </a:gridCol>
                <a:gridCol w="1233996">
                  <a:extLst>
                    <a:ext uri="{9D8B030D-6E8A-4147-A177-3AD203B41FA5}">
                      <a16:colId xmlns:a16="http://schemas.microsoft.com/office/drawing/2014/main" val="2754670375"/>
                    </a:ext>
                  </a:extLst>
                </a:gridCol>
                <a:gridCol w="1487008">
                  <a:extLst>
                    <a:ext uri="{9D8B030D-6E8A-4147-A177-3AD203B41FA5}">
                      <a16:colId xmlns:a16="http://schemas.microsoft.com/office/drawing/2014/main" val="4120787302"/>
                    </a:ext>
                  </a:extLst>
                </a:gridCol>
                <a:gridCol w="1750380">
                  <a:extLst>
                    <a:ext uri="{9D8B030D-6E8A-4147-A177-3AD203B41FA5}">
                      <a16:colId xmlns:a16="http://schemas.microsoft.com/office/drawing/2014/main" val="1667880807"/>
                    </a:ext>
                  </a:extLst>
                </a:gridCol>
                <a:gridCol w="1750380">
                  <a:extLst>
                    <a:ext uri="{9D8B030D-6E8A-4147-A177-3AD203B41FA5}">
                      <a16:colId xmlns:a16="http://schemas.microsoft.com/office/drawing/2014/main" val="819418713"/>
                    </a:ext>
                  </a:extLst>
                </a:gridCol>
                <a:gridCol w="1750380">
                  <a:extLst>
                    <a:ext uri="{9D8B030D-6E8A-4147-A177-3AD203B41FA5}">
                      <a16:colId xmlns:a16="http://schemas.microsoft.com/office/drawing/2014/main" val="23025050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Technique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Test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Formal (long)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Formal (short)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Informal (long)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Informal (short)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582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unique linguistic features*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99.995%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99.953%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3170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no punctuation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99.995%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99.951%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99.0%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8680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stemming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99.555%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99.6%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68%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97.1%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78.5%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55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preserving all stop 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99.990%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99.953%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98.9%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4931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Removing stop 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97.98%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81.5%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91.2%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73%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F78615"/>
                          </a:solidFill>
                        </a:rPr>
                        <a:t>89.5%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04695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rgbClr val="0070C0"/>
                          </a:solidFill>
                        </a:rPr>
                        <a:t>CountVectorizer</a:t>
                      </a:r>
                      <a:endParaRPr lang="en-US" b="1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99.995%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</a:rPr>
                        <a:t>99.96%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</a:rPr>
                        <a:t>97.8%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99.6%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70C0"/>
                          </a:solidFill>
                        </a:rPr>
                        <a:t>99.1%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39491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A5ED8A6-6F86-4DA6-BEB1-BF48CC8A7F5E}"/>
              </a:ext>
            </a:extLst>
          </p:cNvPr>
          <p:cNvSpPr txBox="1"/>
          <p:nvPr/>
        </p:nvSpPr>
        <p:spPr>
          <a:xfrm>
            <a:off x="648070" y="5317725"/>
            <a:ext cx="8194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 Pre-processing with unique linguistic features includes no stemming, preserving unique punctuation and unique stop words and TF-IDF as a feature selection method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36AD7EB-EA43-4B85-9708-20651BCBA9EF}"/>
              </a:ext>
            </a:extLst>
          </p:cNvPr>
          <p:cNvSpPr txBox="1">
            <a:spLocks/>
          </p:cNvSpPr>
          <p:nvPr/>
        </p:nvSpPr>
        <p:spPr>
          <a:xfrm>
            <a:off x="657224" y="523782"/>
            <a:ext cx="11434162" cy="217502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0070C0"/>
                </a:solidFill>
              </a:rPr>
              <a:t>Effect of pre-processing options and </a:t>
            </a:r>
            <a:r>
              <a:rPr lang="en-US" sz="4400" dirty="0" err="1">
                <a:solidFill>
                  <a:srgbClr val="0070C0"/>
                </a:solidFill>
              </a:rPr>
              <a:t>CountVectorizer</a:t>
            </a:r>
            <a:endParaRPr lang="en-US" sz="4400" dirty="0">
              <a:solidFill>
                <a:srgbClr val="0070C0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21C3425-B06A-437D-BCB9-D610C055F5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56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953"/>
    </mc:Choice>
    <mc:Fallback xmlns="">
      <p:transition spd="slow" advTm="82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A6FE656-3308-41B9-A1CF-D80A1FF19979}"/>
              </a:ext>
            </a:extLst>
          </p:cNvPr>
          <p:cNvSpPr txBox="1"/>
          <p:nvPr/>
        </p:nvSpPr>
        <p:spPr>
          <a:xfrm>
            <a:off x="6456220" y="3186031"/>
            <a:ext cx="11914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VS</a:t>
            </a:r>
            <a:r>
              <a:rPr lang="en-US" dirty="0"/>
              <a:t> 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9CA1D28-8331-46F8-8FA9-EFCA9A3DCF72}"/>
              </a:ext>
            </a:extLst>
          </p:cNvPr>
          <p:cNvSpPr/>
          <p:nvPr/>
        </p:nvSpPr>
        <p:spPr>
          <a:xfrm>
            <a:off x="817418" y="2008909"/>
            <a:ext cx="5278582" cy="2840182"/>
          </a:xfrm>
          <a:prstGeom prst="ellipse">
            <a:avLst/>
          </a:prstGeom>
          <a:solidFill>
            <a:srgbClr val="F7861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i="1" dirty="0" err="1"/>
              <a:t>CountVectorizer</a:t>
            </a:r>
            <a:endParaRPr lang="en-US" sz="4000" b="1" i="1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EFCBF56-5F69-4D89-BC36-78454D888B90}"/>
              </a:ext>
            </a:extLst>
          </p:cNvPr>
          <p:cNvSpPr/>
          <p:nvPr/>
        </p:nvSpPr>
        <p:spPr>
          <a:xfrm>
            <a:off x="7647711" y="2112239"/>
            <a:ext cx="3837707" cy="26335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TF-IDF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53843EE-3F7E-4E98-B082-5ABFCC726AE1}"/>
              </a:ext>
            </a:extLst>
          </p:cNvPr>
          <p:cNvSpPr txBox="1">
            <a:spLocks/>
          </p:cNvSpPr>
          <p:nvPr/>
        </p:nvSpPr>
        <p:spPr>
          <a:xfrm>
            <a:off x="657224" y="523782"/>
            <a:ext cx="11434162" cy="217502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rgbClr val="0070C0"/>
                </a:solidFill>
              </a:rPr>
              <a:t>Comparison of Feature Engineering Techniques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12C794E8-F403-4D70-8524-B60F8E3DC3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747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284"/>
    </mc:Choice>
    <mc:Fallback xmlns="">
      <p:transition spd="slow" advTm="51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1091</TotalTime>
  <Words>254</Words>
  <Application>Microsoft Office PowerPoint</Application>
  <PresentationFormat>Widescreen</PresentationFormat>
  <Paragraphs>82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 2</vt:lpstr>
      <vt:lpstr>Metropolitan</vt:lpstr>
      <vt:lpstr>Word-based Language Identification Pipeline</vt:lpstr>
      <vt:lpstr>Purpose</vt:lpstr>
      <vt:lpstr>Overview of the Pipeline’s Structure</vt:lpstr>
      <vt:lpstr>Outside the Domain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Word-based Language Identification Pipeline</dc:title>
  <dc:creator>Natallia Casey</dc:creator>
  <cp:lastModifiedBy>Natallia Casey</cp:lastModifiedBy>
  <cp:revision>25</cp:revision>
  <dcterms:created xsi:type="dcterms:W3CDTF">2021-06-01T00:41:39Z</dcterms:created>
  <dcterms:modified xsi:type="dcterms:W3CDTF">2021-06-02T05:21:33Z</dcterms:modified>
</cp:coreProperties>
</file>

<file path=docProps/thumbnail.jpeg>
</file>